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ro Bold" charset="1" panose="00000500000000000000"/>
      <p:regular r:id="rId20"/>
    </p:embeddedFont>
    <p:embeddedFont>
      <p:font typeface="Hagrid Ultra-Bold" charset="1" panose="00000800000000000000"/>
      <p:regular r:id="rId21"/>
    </p:embeddedFont>
    <p:embeddedFont>
      <p:font typeface="Hero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1.bin" Type="http://schemas.openxmlformats.org/officeDocument/2006/relationships/oleObjec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embeddings/oleObject2.bin" Type="http://schemas.openxmlformats.org/officeDocument/2006/relationships/oleObjec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02490" y="1939562"/>
            <a:ext cx="8436183" cy="84361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7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01800" y="7096593"/>
            <a:ext cx="10333491" cy="1428415"/>
            <a:chOff x="0" y="0"/>
            <a:chExt cx="3922216" cy="5421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2216" cy="542174"/>
            </a:xfrm>
            <a:custGeom>
              <a:avLst/>
              <a:gdLst/>
              <a:ahLst/>
              <a:cxnLst/>
              <a:rect r="r" b="b" t="t" l="l"/>
              <a:pathLst>
                <a:path h="542174" w="3922216">
                  <a:moveTo>
                    <a:pt x="3719016" y="0"/>
                  </a:moveTo>
                  <a:cubicBezTo>
                    <a:pt x="3831241" y="0"/>
                    <a:pt x="3922216" y="121370"/>
                    <a:pt x="3922216" y="271087"/>
                  </a:cubicBezTo>
                  <a:cubicBezTo>
                    <a:pt x="3922216" y="420804"/>
                    <a:pt x="3831241" y="542174"/>
                    <a:pt x="3719016" y="542174"/>
                  </a:cubicBezTo>
                  <a:lnTo>
                    <a:pt x="203200" y="542174"/>
                  </a:lnTo>
                  <a:cubicBezTo>
                    <a:pt x="90976" y="542174"/>
                    <a:pt x="0" y="420804"/>
                    <a:pt x="0" y="271087"/>
                  </a:cubicBezTo>
                  <a:cubicBezTo>
                    <a:pt x="0" y="12137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DBA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922216" cy="60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651820" y="779827"/>
            <a:ext cx="1214961" cy="1159735"/>
          </a:xfrm>
          <a:custGeom>
            <a:avLst/>
            <a:gdLst/>
            <a:ahLst/>
            <a:cxnLst/>
            <a:rect r="r" b="b" t="t" l="l"/>
            <a:pathLst>
              <a:path h="1159735" w="1214961">
                <a:moveTo>
                  <a:pt x="1214960" y="0"/>
                </a:moveTo>
                <a:lnTo>
                  <a:pt x="0" y="0"/>
                </a:lnTo>
                <a:lnTo>
                  <a:pt x="0" y="1159735"/>
                </a:lnTo>
                <a:lnTo>
                  <a:pt x="1214960" y="1159735"/>
                </a:lnTo>
                <a:lnTo>
                  <a:pt x="12149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16972">
            <a:off x="9589149" y="8778778"/>
            <a:ext cx="1004712" cy="959043"/>
          </a:xfrm>
          <a:custGeom>
            <a:avLst/>
            <a:gdLst/>
            <a:ahLst/>
            <a:cxnLst/>
            <a:rect r="r" b="b" t="t" l="l"/>
            <a:pathLst>
              <a:path h="959043" w="1004712">
                <a:moveTo>
                  <a:pt x="0" y="0"/>
                </a:moveTo>
                <a:lnTo>
                  <a:pt x="1004712" y="0"/>
                </a:lnTo>
                <a:lnTo>
                  <a:pt x="1004712" y="959044"/>
                </a:lnTo>
                <a:lnTo>
                  <a:pt x="0" y="959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783580" y="8663323"/>
            <a:ext cx="679243" cy="679243"/>
          </a:xfrm>
          <a:custGeom>
            <a:avLst/>
            <a:gdLst/>
            <a:ahLst/>
            <a:cxnLst/>
            <a:rect r="r" b="b" t="t" l="l"/>
            <a:pathLst>
              <a:path h="679243" w="679243">
                <a:moveTo>
                  <a:pt x="0" y="0"/>
                </a:moveTo>
                <a:lnTo>
                  <a:pt x="679244" y="0"/>
                </a:lnTo>
                <a:lnTo>
                  <a:pt x="679244" y="679243"/>
                </a:lnTo>
                <a:lnTo>
                  <a:pt x="0" y="67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22173" y="1913705"/>
            <a:ext cx="667804" cy="667804"/>
          </a:xfrm>
          <a:custGeom>
            <a:avLst/>
            <a:gdLst/>
            <a:ahLst/>
            <a:cxnLst/>
            <a:rect r="r" b="b" t="t" l="l"/>
            <a:pathLst>
              <a:path h="667804" w="667804">
                <a:moveTo>
                  <a:pt x="0" y="0"/>
                </a:moveTo>
                <a:lnTo>
                  <a:pt x="667804" y="0"/>
                </a:lnTo>
                <a:lnTo>
                  <a:pt x="667804" y="667804"/>
                </a:lnTo>
                <a:lnTo>
                  <a:pt x="0" y="667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805" t="-53224" r="-35377" b="-52514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670551" y="1028700"/>
            <a:ext cx="12214645" cy="9542691"/>
          </a:xfrm>
          <a:custGeom>
            <a:avLst/>
            <a:gdLst/>
            <a:ahLst/>
            <a:cxnLst/>
            <a:rect r="r" b="b" t="t" l="l"/>
            <a:pathLst>
              <a:path h="9542691" w="12214645">
                <a:moveTo>
                  <a:pt x="0" y="0"/>
                </a:moveTo>
                <a:lnTo>
                  <a:pt x="12214645" y="0"/>
                </a:lnTo>
                <a:lnTo>
                  <a:pt x="12214645" y="9542691"/>
                </a:lnTo>
                <a:lnTo>
                  <a:pt x="0" y="9542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29400" y="2848209"/>
            <a:ext cx="10150601" cy="402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6700" spc="-201" b="true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Sistema de gestión médica y administrativa para Club Entre Patitas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9050" y="2409532"/>
            <a:ext cx="1005130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 spc="2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Ingeniería de Software I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56196" y="7171363"/>
            <a:ext cx="2508409" cy="151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Bastián Erazo Muñoz 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Marcos Lazo Varela 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Alejandro Matus Silva 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Alonso Molina Zepeda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15570" y="7189009"/>
            <a:ext cx="2847254" cy="120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Rosita Acuña Ramírez </a:t>
            </a:r>
          </a:p>
          <a:p>
            <a:pPr algn="just">
              <a:lnSpc>
                <a:spcPts val="2448"/>
              </a:lnSpc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Catalina De La Fuente Carreño</a:t>
            </a:r>
          </a:p>
          <a:p>
            <a:pPr algn="just">
              <a:lnSpc>
                <a:spcPts val="2448"/>
              </a:lnSpc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Whitney Otaegui Adrián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59167" y="8103409"/>
            <a:ext cx="2351961" cy="2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00" spc="85" u="sng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Santiago, Chile 2025</a:t>
            </a:r>
            <a:r>
              <a:rPr lang="en-US" sz="1700" spc="85">
                <a:solidFill>
                  <a:srgbClr val="FFFFEF"/>
                </a:solidFill>
                <a:latin typeface="Hero"/>
                <a:ea typeface="Hero"/>
                <a:cs typeface="Hero"/>
                <a:sym typeface="Hero"/>
              </a:rPr>
              <a:t>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58810" y="7171363"/>
            <a:ext cx="3194530" cy="90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 u="sng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Profesor</a:t>
            </a: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: 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  <a:r>
              <a:rPr lang="en-US" sz="1700" spc="85">
                <a:solidFill>
                  <a:srgbClr val="FFFFEF"/>
                </a:solidFill>
                <a:latin typeface="Hero Bold"/>
                <a:ea typeface="Hero Bold"/>
                <a:cs typeface="Hero Bold"/>
                <a:sym typeface="Hero Bold"/>
              </a:rPr>
              <a:t>Paulo Luis Francisco Quinsacara Jofré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057963">
            <a:off x="1398435" y="4563632"/>
            <a:ext cx="1214961" cy="1159735"/>
          </a:xfrm>
          <a:custGeom>
            <a:avLst/>
            <a:gdLst/>
            <a:ahLst/>
            <a:cxnLst/>
            <a:rect r="r" b="b" t="t" l="l"/>
            <a:pathLst>
              <a:path h="1159735" w="1214961">
                <a:moveTo>
                  <a:pt x="1214961" y="0"/>
                </a:moveTo>
                <a:lnTo>
                  <a:pt x="0" y="0"/>
                </a:lnTo>
                <a:lnTo>
                  <a:pt x="0" y="1159736"/>
                </a:lnTo>
                <a:lnTo>
                  <a:pt x="1214961" y="1159736"/>
                </a:lnTo>
                <a:lnTo>
                  <a:pt x="12149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0561" y="8540205"/>
            <a:ext cx="805285" cy="461209"/>
          </a:xfrm>
          <a:custGeom>
            <a:avLst/>
            <a:gdLst/>
            <a:ahLst/>
            <a:cxnLst/>
            <a:rect r="r" b="b" t="t" l="l"/>
            <a:pathLst>
              <a:path h="461209" w="805285">
                <a:moveTo>
                  <a:pt x="0" y="0"/>
                </a:moveTo>
                <a:lnTo>
                  <a:pt x="805284" y="0"/>
                </a:lnTo>
                <a:lnTo>
                  <a:pt x="805284" y="461209"/>
                </a:lnTo>
                <a:lnTo>
                  <a:pt x="0" y="46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4297" y="5880138"/>
            <a:ext cx="1049406" cy="1049406"/>
          </a:xfrm>
          <a:custGeom>
            <a:avLst/>
            <a:gdLst/>
            <a:ahLst/>
            <a:cxnLst/>
            <a:rect r="r" b="b" t="t" l="l"/>
            <a:pathLst>
              <a:path h="1049406" w="1049406">
                <a:moveTo>
                  <a:pt x="0" y="0"/>
                </a:moveTo>
                <a:lnTo>
                  <a:pt x="1049405" y="0"/>
                </a:lnTo>
                <a:lnTo>
                  <a:pt x="1049405" y="1049406"/>
                </a:lnTo>
                <a:lnTo>
                  <a:pt x="0" y="1049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15096" y="1385424"/>
            <a:ext cx="692682" cy="692682"/>
          </a:xfrm>
          <a:custGeom>
            <a:avLst/>
            <a:gdLst/>
            <a:ahLst/>
            <a:cxnLst/>
            <a:rect r="r" b="b" t="t" l="l"/>
            <a:pathLst>
              <a:path h="692682" w="692682">
                <a:moveTo>
                  <a:pt x="0" y="0"/>
                </a:moveTo>
                <a:lnTo>
                  <a:pt x="692682" y="0"/>
                </a:lnTo>
                <a:lnTo>
                  <a:pt x="692682" y="692682"/>
                </a:lnTo>
                <a:lnTo>
                  <a:pt x="0" y="6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37494" y="3083551"/>
            <a:ext cx="8813011" cy="5917863"/>
          </a:xfrm>
          <a:custGeom>
            <a:avLst/>
            <a:gdLst/>
            <a:ahLst/>
            <a:cxnLst/>
            <a:rect r="r" b="b" t="t" l="l"/>
            <a:pathLst>
              <a:path h="5917863" w="8813011">
                <a:moveTo>
                  <a:pt x="0" y="0"/>
                </a:moveTo>
                <a:lnTo>
                  <a:pt x="8813012" y="0"/>
                </a:lnTo>
                <a:lnTo>
                  <a:pt x="8813012" y="5917863"/>
                </a:lnTo>
                <a:lnTo>
                  <a:pt x="0" y="5917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22" b="0"/>
            </a:stretch>
          </a:blipFill>
          <a:ln w="38100" cap="sq">
            <a:solidFill>
              <a:srgbClr val="E68020"/>
            </a:solidFill>
            <a:prstDash val="sysDot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949579" y="2055684"/>
            <a:ext cx="8388842" cy="97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  <a:spcBef>
                <a:spcPct val="0"/>
              </a:spcBef>
            </a:pPr>
            <a:r>
              <a:rPr lang="en-US" b="true" sz="6500" spc="-195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Árbol de decisión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03752"/>
            <a:ext cx="7488177" cy="5623858"/>
          </a:xfrm>
          <a:custGeom>
            <a:avLst/>
            <a:gdLst/>
            <a:ahLst/>
            <a:cxnLst/>
            <a:rect r="r" b="b" t="t" l="l"/>
            <a:pathLst>
              <a:path h="5623858" w="7488177">
                <a:moveTo>
                  <a:pt x="0" y="0"/>
                </a:moveTo>
                <a:lnTo>
                  <a:pt x="7488177" y="0"/>
                </a:lnTo>
                <a:lnTo>
                  <a:pt x="7488177" y="5623857"/>
                </a:lnTo>
                <a:lnTo>
                  <a:pt x="0" y="562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0702" y="5430184"/>
            <a:ext cx="8590867" cy="3597425"/>
          </a:xfrm>
          <a:custGeom>
            <a:avLst/>
            <a:gdLst/>
            <a:ahLst/>
            <a:cxnLst/>
            <a:rect r="r" b="b" t="t" l="l"/>
            <a:pathLst>
              <a:path h="3597425" w="8590867">
                <a:moveTo>
                  <a:pt x="0" y="0"/>
                </a:moveTo>
                <a:lnTo>
                  <a:pt x="8590866" y="0"/>
                </a:lnTo>
                <a:lnTo>
                  <a:pt x="8590866" y="3597425"/>
                </a:lnTo>
                <a:lnTo>
                  <a:pt x="0" y="359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694336"/>
            <a:ext cx="5031958" cy="147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70"/>
              </a:lnSpc>
              <a:spcBef>
                <a:spcPct val="0"/>
              </a:spcBef>
            </a:pPr>
            <a:r>
              <a:rPr lang="en-US" b="true" sz="9795" spc="-293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Vistas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87973">
            <a:off x="7819359" y="2264257"/>
            <a:ext cx="764796" cy="730032"/>
          </a:xfrm>
          <a:custGeom>
            <a:avLst/>
            <a:gdLst/>
            <a:ahLst/>
            <a:cxnLst/>
            <a:rect r="r" b="b" t="t" l="l"/>
            <a:pathLst>
              <a:path h="730032" w="764796">
                <a:moveTo>
                  <a:pt x="0" y="0"/>
                </a:moveTo>
                <a:lnTo>
                  <a:pt x="764796" y="0"/>
                </a:lnTo>
                <a:lnTo>
                  <a:pt x="764796" y="730033"/>
                </a:lnTo>
                <a:lnTo>
                  <a:pt x="0" y="73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5268" y="3647289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057963">
            <a:off x="14015008" y="2035843"/>
            <a:ext cx="879544" cy="839565"/>
          </a:xfrm>
          <a:custGeom>
            <a:avLst/>
            <a:gdLst/>
            <a:ahLst/>
            <a:cxnLst/>
            <a:rect r="r" b="b" t="t" l="l"/>
            <a:pathLst>
              <a:path h="839565" w="879544">
                <a:moveTo>
                  <a:pt x="879544" y="0"/>
                </a:moveTo>
                <a:lnTo>
                  <a:pt x="0" y="0"/>
                </a:lnTo>
                <a:lnTo>
                  <a:pt x="0" y="839564"/>
                </a:lnTo>
                <a:lnTo>
                  <a:pt x="879544" y="839564"/>
                </a:lnTo>
                <a:lnTo>
                  <a:pt x="879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2698">
            <a:off x="2865885" y="5409980"/>
            <a:ext cx="997566" cy="952222"/>
          </a:xfrm>
          <a:custGeom>
            <a:avLst/>
            <a:gdLst/>
            <a:ahLst/>
            <a:cxnLst/>
            <a:rect r="r" b="b" t="t" l="l"/>
            <a:pathLst>
              <a:path h="952222" w="997566">
                <a:moveTo>
                  <a:pt x="0" y="0"/>
                </a:moveTo>
                <a:lnTo>
                  <a:pt x="997566" y="0"/>
                </a:lnTo>
                <a:lnTo>
                  <a:pt x="997566" y="952222"/>
                </a:lnTo>
                <a:lnTo>
                  <a:pt x="0" y="9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6249" y="8129349"/>
            <a:ext cx="789881" cy="452386"/>
          </a:xfrm>
          <a:custGeom>
            <a:avLst/>
            <a:gdLst/>
            <a:ahLst/>
            <a:cxnLst/>
            <a:rect r="r" b="b" t="t" l="l"/>
            <a:pathLst>
              <a:path h="452386" w="789881">
                <a:moveTo>
                  <a:pt x="0" y="0"/>
                </a:moveTo>
                <a:lnTo>
                  <a:pt x="789881" y="0"/>
                </a:lnTo>
                <a:lnTo>
                  <a:pt x="789881" y="452386"/>
                </a:lnTo>
                <a:lnTo>
                  <a:pt x="0" y="452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2815" y="3371935"/>
            <a:ext cx="759694" cy="759694"/>
          </a:xfrm>
          <a:custGeom>
            <a:avLst/>
            <a:gdLst/>
            <a:ahLst/>
            <a:cxnLst/>
            <a:rect r="r" b="b" t="t" l="l"/>
            <a:pathLst>
              <a:path h="759694" w="759694">
                <a:moveTo>
                  <a:pt x="0" y="0"/>
                </a:moveTo>
                <a:lnTo>
                  <a:pt x="759694" y="0"/>
                </a:lnTo>
                <a:lnTo>
                  <a:pt x="759694" y="759694"/>
                </a:lnTo>
                <a:lnTo>
                  <a:pt x="0" y="759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36740" y="8781760"/>
            <a:ext cx="543542" cy="543542"/>
          </a:xfrm>
          <a:custGeom>
            <a:avLst/>
            <a:gdLst/>
            <a:ahLst/>
            <a:cxnLst/>
            <a:rect r="r" b="b" t="t" l="l"/>
            <a:pathLst>
              <a:path h="543542" w="543542">
                <a:moveTo>
                  <a:pt x="0" y="0"/>
                </a:moveTo>
                <a:lnTo>
                  <a:pt x="543542" y="0"/>
                </a:lnTo>
                <a:lnTo>
                  <a:pt x="543542" y="543542"/>
                </a:lnTo>
                <a:lnTo>
                  <a:pt x="0" y="54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651260" y="3190447"/>
            <a:ext cx="8985481" cy="5391289"/>
          </a:xfrm>
          <a:custGeom>
            <a:avLst/>
            <a:gdLst/>
            <a:ahLst/>
            <a:cxnLst/>
            <a:rect r="r" b="b" t="t" l="l"/>
            <a:pathLst>
              <a:path h="5391289" w="8985481">
                <a:moveTo>
                  <a:pt x="0" y="0"/>
                </a:moveTo>
                <a:lnTo>
                  <a:pt x="8985480" y="0"/>
                </a:lnTo>
                <a:lnTo>
                  <a:pt x="8985480" y="5391288"/>
                </a:lnTo>
                <a:lnTo>
                  <a:pt x="0" y="539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E68020"/>
            </a:solidFill>
            <a:prstDash val="sysDot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985708" y="1979502"/>
            <a:ext cx="6316585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60"/>
              </a:lnSpc>
              <a:spcBef>
                <a:spcPct val="0"/>
              </a:spcBef>
            </a:pPr>
            <a:r>
              <a:rPr lang="en-US" b="true" sz="8000" spc="-240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Burn-U</a:t>
            </a:r>
            <a:r>
              <a:rPr lang="en-US" b="true" sz="8000" spc="-240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p📈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057963">
            <a:off x="15107525" y="2376015"/>
            <a:ext cx="879544" cy="839565"/>
          </a:xfrm>
          <a:custGeom>
            <a:avLst/>
            <a:gdLst/>
            <a:ahLst/>
            <a:cxnLst/>
            <a:rect r="r" b="b" t="t" l="l"/>
            <a:pathLst>
              <a:path h="839565" w="879544">
                <a:moveTo>
                  <a:pt x="879544" y="0"/>
                </a:moveTo>
                <a:lnTo>
                  <a:pt x="0" y="0"/>
                </a:lnTo>
                <a:lnTo>
                  <a:pt x="0" y="839565"/>
                </a:lnTo>
                <a:lnTo>
                  <a:pt x="879544" y="839565"/>
                </a:lnTo>
                <a:lnTo>
                  <a:pt x="879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82698">
            <a:off x="10077931" y="8882057"/>
            <a:ext cx="997566" cy="952222"/>
          </a:xfrm>
          <a:custGeom>
            <a:avLst/>
            <a:gdLst/>
            <a:ahLst/>
            <a:cxnLst/>
            <a:rect r="r" b="b" t="t" l="l"/>
            <a:pathLst>
              <a:path h="952222" w="997566">
                <a:moveTo>
                  <a:pt x="0" y="0"/>
                </a:moveTo>
                <a:lnTo>
                  <a:pt x="997566" y="0"/>
                </a:lnTo>
                <a:lnTo>
                  <a:pt x="997566" y="952222"/>
                </a:lnTo>
                <a:lnTo>
                  <a:pt x="0" y="9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96033" y="7960100"/>
            <a:ext cx="835931" cy="478761"/>
          </a:xfrm>
          <a:custGeom>
            <a:avLst/>
            <a:gdLst/>
            <a:ahLst/>
            <a:cxnLst/>
            <a:rect r="r" b="b" t="t" l="l"/>
            <a:pathLst>
              <a:path h="478761" w="835931">
                <a:moveTo>
                  <a:pt x="0" y="0"/>
                </a:moveTo>
                <a:lnTo>
                  <a:pt x="835931" y="0"/>
                </a:lnTo>
                <a:lnTo>
                  <a:pt x="835931" y="478760"/>
                </a:lnTo>
                <a:lnTo>
                  <a:pt x="0" y="478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93566" y="3584622"/>
            <a:ext cx="624348" cy="624348"/>
          </a:xfrm>
          <a:custGeom>
            <a:avLst/>
            <a:gdLst/>
            <a:ahLst/>
            <a:cxnLst/>
            <a:rect r="r" b="b" t="t" l="l"/>
            <a:pathLst>
              <a:path h="624348" w="624348">
                <a:moveTo>
                  <a:pt x="0" y="0"/>
                </a:moveTo>
                <a:lnTo>
                  <a:pt x="624347" y="0"/>
                </a:lnTo>
                <a:lnTo>
                  <a:pt x="624347" y="624348"/>
                </a:lnTo>
                <a:lnTo>
                  <a:pt x="0" y="62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63479" y="8986529"/>
            <a:ext cx="543542" cy="543542"/>
          </a:xfrm>
          <a:custGeom>
            <a:avLst/>
            <a:gdLst/>
            <a:ahLst/>
            <a:cxnLst/>
            <a:rect r="r" b="b" t="t" l="l"/>
            <a:pathLst>
              <a:path h="543542" w="543542">
                <a:moveTo>
                  <a:pt x="0" y="0"/>
                </a:moveTo>
                <a:lnTo>
                  <a:pt x="543542" y="0"/>
                </a:lnTo>
                <a:lnTo>
                  <a:pt x="543542" y="543542"/>
                </a:lnTo>
                <a:lnTo>
                  <a:pt x="0" y="54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700199" y="3120577"/>
            <a:ext cx="8887602" cy="5318284"/>
          </a:xfrm>
          <a:custGeom>
            <a:avLst/>
            <a:gdLst/>
            <a:ahLst/>
            <a:cxnLst/>
            <a:rect r="r" b="b" t="t" l="l"/>
            <a:pathLst>
              <a:path h="5318284" w="8887602">
                <a:moveTo>
                  <a:pt x="0" y="0"/>
                </a:moveTo>
                <a:lnTo>
                  <a:pt x="8887602" y="0"/>
                </a:lnTo>
                <a:lnTo>
                  <a:pt x="8887602" y="5318283"/>
                </a:lnTo>
                <a:lnTo>
                  <a:pt x="0" y="5318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E68020"/>
            </a:solidFill>
            <a:prstDash val="sysDot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144911" y="1909631"/>
            <a:ext cx="7998178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60"/>
              </a:lnSpc>
              <a:spcBef>
                <a:spcPct val="0"/>
              </a:spcBef>
            </a:pPr>
            <a:r>
              <a:rPr lang="en-US" b="true" sz="8000" spc="-240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Burn-Down</a:t>
            </a:r>
            <a:r>
              <a:rPr lang="en-US" b="true" sz="8000" spc="-240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📉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8875" y="4318079"/>
            <a:ext cx="8415171" cy="841517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A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568689" y="3362282"/>
            <a:ext cx="6780968" cy="407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8"/>
              </a:lnSpc>
              <a:spcBef>
                <a:spcPct val="0"/>
              </a:spcBef>
            </a:pPr>
            <a:r>
              <a:rPr lang="en-US" b="true" sz="9105" spc="-273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Gracias</a:t>
            </a:r>
            <a:r>
              <a:rPr lang="en-US" b="true" sz="9105" spc="-273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 por su atención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11691">
            <a:off x="1109447" y="2731034"/>
            <a:ext cx="1182915" cy="1129146"/>
          </a:xfrm>
          <a:custGeom>
            <a:avLst/>
            <a:gdLst/>
            <a:ahLst/>
            <a:cxnLst/>
            <a:rect r="r" b="b" t="t" l="l"/>
            <a:pathLst>
              <a:path h="1129146" w="1182915">
                <a:moveTo>
                  <a:pt x="0" y="0"/>
                </a:moveTo>
                <a:lnTo>
                  <a:pt x="1182915" y="0"/>
                </a:lnTo>
                <a:lnTo>
                  <a:pt x="1182915" y="1129146"/>
                </a:lnTo>
                <a:lnTo>
                  <a:pt x="0" y="112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194575">
            <a:off x="16518853" y="5832674"/>
            <a:ext cx="1275557" cy="1217577"/>
          </a:xfrm>
          <a:custGeom>
            <a:avLst/>
            <a:gdLst/>
            <a:ahLst/>
            <a:cxnLst/>
            <a:rect r="r" b="b" t="t" l="l"/>
            <a:pathLst>
              <a:path h="1217577" w="1275557">
                <a:moveTo>
                  <a:pt x="1275557" y="0"/>
                </a:moveTo>
                <a:lnTo>
                  <a:pt x="0" y="0"/>
                </a:lnTo>
                <a:lnTo>
                  <a:pt x="0" y="1217577"/>
                </a:lnTo>
                <a:lnTo>
                  <a:pt x="1275557" y="1217577"/>
                </a:lnTo>
                <a:lnTo>
                  <a:pt x="12755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56496" y="3852784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7" y="0"/>
                </a:lnTo>
                <a:lnTo>
                  <a:pt x="697287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07989" y="1360114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805" t="-53224" r="-35377" b="-52514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34030" y="2898621"/>
            <a:ext cx="8664861" cy="8664861"/>
          </a:xfrm>
          <a:custGeom>
            <a:avLst/>
            <a:gdLst/>
            <a:ahLst/>
            <a:cxnLst/>
            <a:rect r="r" b="b" t="t" l="l"/>
            <a:pathLst>
              <a:path h="8664861" w="8664861">
                <a:moveTo>
                  <a:pt x="0" y="0"/>
                </a:moveTo>
                <a:lnTo>
                  <a:pt x="8664861" y="0"/>
                </a:lnTo>
                <a:lnTo>
                  <a:pt x="8664861" y="8664861"/>
                </a:lnTo>
                <a:lnTo>
                  <a:pt x="0" y="8664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93402" y="642466"/>
            <a:ext cx="4539794" cy="45397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2359" t="0" r="-35418" b="0"/>
              </a:stretch>
            </a:blipFill>
            <a:ln w="247650" cap="sq">
              <a:solidFill>
                <a:srgbClr val="6DBABB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270971">
            <a:off x="17327023" y="8855510"/>
            <a:ext cx="843942" cy="805581"/>
          </a:xfrm>
          <a:custGeom>
            <a:avLst/>
            <a:gdLst/>
            <a:ahLst/>
            <a:cxnLst/>
            <a:rect r="r" b="b" t="t" l="l"/>
            <a:pathLst>
              <a:path h="805581" w="843942">
                <a:moveTo>
                  <a:pt x="0" y="0"/>
                </a:moveTo>
                <a:lnTo>
                  <a:pt x="843942" y="0"/>
                </a:lnTo>
                <a:lnTo>
                  <a:pt x="843942" y="805580"/>
                </a:lnTo>
                <a:lnTo>
                  <a:pt x="0" y="80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057963">
            <a:off x="13294464" y="730751"/>
            <a:ext cx="910644" cy="869251"/>
          </a:xfrm>
          <a:custGeom>
            <a:avLst/>
            <a:gdLst/>
            <a:ahLst/>
            <a:cxnLst/>
            <a:rect r="r" b="b" t="t" l="l"/>
            <a:pathLst>
              <a:path h="869251" w="910644">
                <a:moveTo>
                  <a:pt x="910644" y="0"/>
                </a:moveTo>
                <a:lnTo>
                  <a:pt x="0" y="0"/>
                </a:lnTo>
                <a:lnTo>
                  <a:pt x="0" y="869251"/>
                </a:lnTo>
                <a:lnTo>
                  <a:pt x="910644" y="869251"/>
                </a:lnTo>
                <a:lnTo>
                  <a:pt x="9106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52397" y="3635492"/>
            <a:ext cx="6101925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6. Casos de uso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7</a:t>
            </a: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.</a:t>
            </a: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 Sprint (diagrama de clases)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8. Vistas( Desarrollo y Lógica)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9. Árbol de Navegación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10. Burn-Up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11. Burn-Down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352397" y="6491510"/>
            <a:ext cx="779196" cy="446267"/>
          </a:xfrm>
          <a:custGeom>
            <a:avLst/>
            <a:gdLst/>
            <a:ahLst/>
            <a:cxnLst/>
            <a:rect r="r" b="b" t="t" l="l"/>
            <a:pathLst>
              <a:path h="446267" w="779196">
                <a:moveTo>
                  <a:pt x="0" y="0"/>
                </a:moveTo>
                <a:lnTo>
                  <a:pt x="779196" y="0"/>
                </a:lnTo>
                <a:lnTo>
                  <a:pt x="779196" y="446267"/>
                </a:lnTo>
                <a:lnTo>
                  <a:pt x="0" y="446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7290" y="8937595"/>
            <a:ext cx="641410" cy="641410"/>
          </a:xfrm>
          <a:custGeom>
            <a:avLst/>
            <a:gdLst/>
            <a:ahLst/>
            <a:cxnLst/>
            <a:rect r="r" b="b" t="t" l="l"/>
            <a:pathLst>
              <a:path h="641410" w="641410">
                <a:moveTo>
                  <a:pt x="0" y="0"/>
                </a:moveTo>
                <a:lnTo>
                  <a:pt x="641410" y="0"/>
                </a:lnTo>
                <a:lnTo>
                  <a:pt x="641410" y="641410"/>
                </a:lnTo>
                <a:lnTo>
                  <a:pt x="0" y="64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44905" y="5410860"/>
            <a:ext cx="604090" cy="604090"/>
          </a:xfrm>
          <a:custGeom>
            <a:avLst/>
            <a:gdLst/>
            <a:ahLst/>
            <a:cxnLst/>
            <a:rect r="r" b="b" t="t" l="l"/>
            <a:pathLst>
              <a:path h="604090" w="604090">
                <a:moveTo>
                  <a:pt x="0" y="0"/>
                </a:moveTo>
                <a:lnTo>
                  <a:pt x="604089" y="0"/>
                </a:lnTo>
                <a:lnTo>
                  <a:pt x="604089" y="604090"/>
                </a:lnTo>
                <a:lnTo>
                  <a:pt x="0" y="604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8805" t="-53224" r="-35377" b="-52514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2553256"/>
            <a:ext cx="11311863" cy="99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2"/>
              </a:lnSpc>
              <a:spcBef>
                <a:spcPct val="0"/>
              </a:spcBef>
            </a:pPr>
            <a:r>
              <a:rPr lang="en-US" b="true" sz="6600" spc="-198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Índice de Contenidos ✍🏻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635492"/>
            <a:ext cx="5923772" cy="356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1. Introducción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2. Solución técnica y plan de incrementos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3. Sobre el incremento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4. Planificación por Incrementos y Casos de Uso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5. SCRUM++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99680" y="4950840"/>
            <a:ext cx="6359620" cy="63596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247650" cap="sq">
              <a:solidFill>
                <a:srgbClr val="6DBABB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493402" y="642466"/>
            <a:ext cx="4539794" cy="45397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2359" t="0" r="-35418" b="0"/>
              </a:stretch>
            </a:blipFill>
            <a:ln w="247650" cap="sq">
              <a:solidFill>
                <a:srgbClr val="6DBABB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-1270971">
            <a:off x="9165903" y="7276826"/>
            <a:ext cx="1214961" cy="1159735"/>
          </a:xfrm>
          <a:custGeom>
            <a:avLst/>
            <a:gdLst/>
            <a:ahLst/>
            <a:cxnLst/>
            <a:rect r="r" b="b" t="t" l="l"/>
            <a:pathLst>
              <a:path h="1159735" w="1214961">
                <a:moveTo>
                  <a:pt x="0" y="0"/>
                </a:moveTo>
                <a:lnTo>
                  <a:pt x="1214960" y="0"/>
                </a:lnTo>
                <a:lnTo>
                  <a:pt x="1214960" y="1159735"/>
                </a:lnTo>
                <a:lnTo>
                  <a:pt x="0" y="1159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057963">
            <a:off x="12527659" y="3069134"/>
            <a:ext cx="1214961" cy="1159735"/>
          </a:xfrm>
          <a:custGeom>
            <a:avLst/>
            <a:gdLst/>
            <a:ahLst/>
            <a:cxnLst/>
            <a:rect r="r" b="b" t="t" l="l"/>
            <a:pathLst>
              <a:path h="1159735" w="1214961">
                <a:moveTo>
                  <a:pt x="1214960" y="0"/>
                </a:moveTo>
                <a:lnTo>
                  <a:pt x="0" y="0"/>
                </a:lnTo>
                <a:lnTo>
                  <a:pt x="0" y="1159735"/>
                </a:lnTo>
                <a:lnTo>
                  <a:pt x="1214960" y="1159735"/>
                </a:lnTo>
                <a:lnTo>
                  <a:pt x="12149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582724"/>
            <a:ext cx="897062" cy="513772"/>
          </a:xfrm>
          <a:custGeom>
            <a:avLst/>
            <a:gdLst/>
            <a:ahLst/>
            <a:cxnLst/>
            <a:rect r="r" b="b" t="t" l="l"/>
            <a:pathLst>
              <a:path h="513772" w="897062">
                <a:moveTo>
                  <a:pt x="0" y="0"/>
                </a:moveTo>
                <a:lnTo>
                  <a:pt x="897062" y="0"/>
                </a:lnTo>
                <a:lnTo>
                  <a:pt x="897062" y="513772"/>
                </a:lnTo>
                <a:lnTo>
                  <a:pt x="0" y="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71124" y="8616890"/>
            <a:ext cx="641410" cy="641410"/>
          </a:xfrm>
          <a:custGeom>
            <a:avLst/>
            <a:gdLst/>
            <a:ahLst/>
            <a:cxnLst/>
            <a:rect r="r" b="b" t="t" l="l"/>
            <a:pathLst>
              <a:path h="641410" w="641410">
                <a:moveTo>
                  <a:pt x="0" y="0"/>
                </a:moveTo>
                <a:lnTo>
                  <a:pt x="641409" y="0"/>
                </a:lnTo>
                <a:lnTo>
                  <a:pt x="641409" y="641410"/>
                </a:lnTo>
                <a:lnTo>
                  <a:pt x="0" y="64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5568770"/>
            <a:ext cx="604090" cy="604090"/>
          </a:xfrm>
          <a:custGeom>
            <a:avLst/>
            <a:gdLst/>
            <a:ahLst/>
            <a:cxnLst/>
            <a:rect r="r" b="b" t="t" l="l"/>
            <a:pathLst>
              <a:path h="604090" w="604090">
                <a:moveTo>
                  <a:pt x="0" y="0"/>
                </a:moveTo>
                <a:lnTo>
                  <a:pt x="604090" y="0"/>
                </a:lnTo>
                <a:lnTo>
                  <a:pt x="604090" y="604090"/>
                </a:lnTo>
                <a:lnTo>
                  <a:pt x="0" y="604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8805" t="-53224" r="-35377" b="-52514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4601524"/>
            <a:ext cx="9270905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Es una plataforma en desarrollo para digitalizar la atención veterinaria, con trazabilidad, acceso seguro a datos y validación mediante Scrum++.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351125"/>
            <a:ext cx="10051301" cy="124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84"/>
              </a:lnSpc>
              <a:spcBef>
                <a:spcPct val="0"/>
              </a:spcBef>
            </a:pPr>
            <a:r>
              <a:rPr lang="en-US" b="true" sz="8200" spc="-246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Introducción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349649"/>
            <a:ext cx="8413088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Para nuestra propuesta de solución, desarrollamos un sistema digital que centraliza la gestión médica y administrativa, validado con un MVP que incluye registro, consulta y agendamiento. Fases futuras integrarán funciones complementarias.</a:t>
            </a:r>
          </a:p>
          <a:p>
            <a:pPr algn="just">
              <a:lnSpc>
                <a:spcPts val="36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491354" y="6678137"/>
            <a:ext cx="8436183" cy="84361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A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82698">
            <a:off x="12699689" y="5526104"/>
            <a:ext cx="1091885" cy="1042254"/>
          </a:xfrm>
          <a:custGeom>
            <a:avLst/>
            <a:gdLst/>
            <a:ahLst/>
            <a:cxnLst/>
            <a:rect r="r" b="b" t="t" l="l"/>
            <a:pathLst>
              <a:path h="1042254" w="1091885">
                <a:moveTo>
                  <a:pt x="0" y="0"/>
                </a:moveTo>
                <a:lnTo>
                  <a:pt x="1091885" y="0"/>
                </a:lnTo>
                <a:lnTo>
                  <a:pt x="1091885" y="1042253"/>
                </a:lnTo>
                <a:lnTo>
                  <a:pt x="0" y="104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47541" y="4902552"/>
            <a:ext cx="897062" cy="513772"/>
          </a:xfrm>
          <a:custGeom>
            <a:avLst/>
            <a:gdLst/>
            <a:ahLst/>
            <a:cxnLst/>
            <a:rect r="r" b="b" t="t" l="l"/>
            <a:pathLst>
              <a:path h="513772" w="897062">
                <a:moveTo>
                  <a:pt x="0" y="0"/>
                </a:moveTo>
                <a:lnTo>
                  <a:pt x="897062" y="0"/>
                </a:lnTo>
                <a:lnTo>
                  <a:pt x="897062" y="513772"/>
                </a:lnTo>
                <a:lnTo>
                  <a:pt x="0" y="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96072" y="8616032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7" y="0"/>
                </a:lnTo>
                <a:lnTo>
                  <a:pt x="697287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1191685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742921" y="5129689"/>
            <a:ext cx="4927626" cy="5130528"/>
          </a:xfrm>
          <a:custGeom>
            <a:avLst/>
            <a:gdLst/>
            <a:ahLst/>
            <a:cxnLst/>
            <a:rect r="r" b="b" t="t" l="l"/>
            <a:pathLst>
              <a:path h="5130528" w="4927626">
                <a:moveTo>
                  <a:pt x="0" y="0"/>
                </a:moveTo>
                <a:lnTo>
                  <a:pt x="4927626" y="0"/>
                </a:lnTo>
                <a:lnTo>
                  <a:pt x="4927626" y="5130529"/>
                </a:lnTo>
                <a:lnTo>
                  <a:pt x="0" y="51305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593" t="-98057" r="-58621" b="-96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731929"/>
            <a:ext cx="8818841" cy="251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92"/>
              </a:lnSpc>
              <a:spcBef>
                <a:spcPct val="0"/>
              </a:spcBef>
            </a:pPr>
            <a:r>
              <a:rPr lang="en-US" b="true" sz="8385" spc="-251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Solución</a:t>
            </a:r>
            <a:r>
              <a:rPr lang="en-US" b="true" sz="8385" spc="-251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 Técnica ⚙️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47541" y="2730659"/>
            <a:ext cx="7411759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El primer incremento es un MVP con registro, consulta y agendamiento, que permite iniciar pruebas reales. Funciones adicionales se incorporarán en fases futuras.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016688"/>
            <a:ext cx="15343817" cy="22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8"/>
              </a:lnSpc>
              <a:spcBef>
                <a:spcPct val="0"/>
              </a:spcBef>
            </a:pPr>
            <a:r>
              <a:rPr lang="en-US" b="true" sz="7400" spc="-222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Planificación por Incrementos y Casos de Uso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1057963">
            <a:off x="13293015" y="868699"/>
            <a:ext cx="1077140" cy="1028179"/>
          </a:xfrm>
          <a:custGeom>
            <a:avLst/>
            <a:gdLst/>
            <a:ahLst/>
            <a:cxnLst/>
            <a:rect r="r" b="b" t="t" l="l"/>
            <a:pathLst>
              <a:path h="1028179" w="1077140">
                <a:moveTo>
                  <a:pt x="1077140" y="0"/>
                </a:moveTo>
                <a:lnTo>
                  <a:pt x="0" y="0"/>
                </a:lnTo>
                <a:lnTo>
                  <a:pt x="0" y="1028179"/>
                </a:lnTo>
                <a:lnTo>
                  <a:pt x="1077140" y="1028179"/>
                </a:lnTo>
                <a:lnTo>
                  <a:pt x="1077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75455" y="9001414"/>
            <a:ext cx="897062" cy="513772"/>
          </a:xfrm>
          <a:custGeom>
            <a:avLst/>
            <a:gdLst/>
            <a:ahLst/>
            <a:cxnLst/>
            <a:rect r="r" b="b" t="t" l="l"/>
            <a:pathLst>
              <a:path h="513772" w="897062">
                <a:moveTo>
                  <a:pt x="0" y="0"/>
                </a:moveTo>
                <a:lnTo>
                  <a:pt x="897062" y="0"/>
                </a:lnTo>
                <a:lnTo>
                  <a:pt x="897062" y="513772"/>
                </a:lnTo>
                <a:lnTo>
                  <a:pt x="0" y="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40450" y="3672816"/>
            <a:ext cx="1049406" cy="1049406"/>
          </a:xfrm>
          <a:custGeom>
            <a:avLst/>
            <a:gdLst/>
            <a:ahLst/>
            <a:cxnLst/>
            <a:rect r="r" b="b" t="t" l="l"/>
            <a:pathLst>
              <a:path h="1049406" w="1049406">
                <a:moveTo>
                  <a:pt x="0" y="0"/>
                </a:moveTo>
                <a:lnTo>
                  <a:pt x="1049405" y="0"/>
                </a:lnTo>
                <a:lnTo>
                  <a:pt x="1049405" y="1049406"/>
                </a:lnTo>
                <a:lnTo>
                  <a:pt x="0" y="1049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12104" y="1343183"/>
            <a:ext cx="692682" cy="692682"/>
          </a:xfrm>
          <a:custGeom>
            <a:avLst/>
            <a:gdLst/>
            <a:ahLst/>
            <a:cxnLst/>
            <a:rect r="r" b="b" t="t" l="l"/>
            <a:pathLst>
              <a:path h="692682" w="692682">
                <a:moveTo>
                  <a:pt x="0" y="0"/>
                </a:moveTo>
                <a:lnTo>
                  <a:pt x="692682" y="0"/>
                </a:lnTo>
                <a:lnTo>
                  <a:pt x="692682" y="692682"/>
                </a:lnTo>
                <a:lnTo>
                  <a:pt x="0" y="6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graphicFrame>
        <p:nvGraphicFramePr>
          <p:cNvPr name="Object 16" id="16"/>
          <p:cNvGraphicFramePr/>
          <p:nvPr/>
        </p:nvGraphicFramePr>
        <p:xfrm>
          <a:off x="1028700" y="4243763"/>
          <a:ext cx="6286500" cy="2162175"/>
        </p:xfrm>
        <a:graphic>
          <a:graphicData uri="http://schemas.openxmlformats.org/presentationml/2006/ole">
            <p:oleObj imgW="7543800" imgH="34163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498923">
            <a:off x="16063877" y="1301464"/>
            <a:ext cx="1091885" cy="1042254"/>
          </a:xfrm>
          <a:custGeom>
            <a:avLst/>
            <a:gdLst/>
            <a:ahLst/>
            <a:cxnLst/>
            <a:rect r="r" b="b" t="t" l="l"/>
            <a:pathLst>
              <a:path h="1042254" w="1091885">
                <a:moveTo>
                  <a:pt x="1091885" y="0"/>
                </a:moveTo>
                <a:lnTo>
                  <a:pt x="0" y="0"/>
                </a:lnTo>
                <a:lnTo>
                  <a:pt x="0" y="1042254"/>
                </a:lnTo>
                <a:lnTo>
                  <a:pt x="1091885" y="1042254"/>
                </a:lnTo>
                <a:lnTo>
                  <a:pt x="10918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6048" y="7540151"/>
            <a:ext cx="897062" cy="513772"/>
          </a:xfrm>
          <a:custGeom>
            <a:avLst/>
            <a:gdLst/>
            <a:ahLst/>
            <a:cxnLst/>
            <a:rect r="r" b="b" t="t" l="l"/>
            <a:pathLst>
              <a:path h="513772" w="897062">
                <a:moveTo>
                  <a:pt x="0" y="0"/>
                </a:moveTo>
                <a:lnTo>
                  <a:pt x="897062" y="0"/>
                </a:lnTo>
                <a:lnTo>
                  <a:pt x="897062" y="513772"/>
                </a:lnTo>
                <a:lnTo>
                  <a:pt x="0" y="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95962" y="8561014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94716" y="1230519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6"/>
                </a:lnTo>
                <a:lnTo>
                  <a:pt x="0" y="69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79821" y="-837119"/>
            <a:ext cx="5749243" cy="57492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2763" t="0" r="-37330" b="0"/>
              </a:stretch>
            </a:blipFill>
            <a:ln w="247650" cap="sq">
              <a:solidFill>
                <a:srgbClr val="6DBABB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789269" y="1028700"/>
            <a:ext cx="3470031" cy="8229600"/>
          </a:xfrm>
          <a:custGeom>
            <a:avLst/>
            <a:gdLst/>
            <a:ahLst/>
            <a:cxnLst/>
            <a:rect r="r" b="b" t="t" l="l"/>
            <a:pathLst>
              <a:path h="8229600" w="3470031">
                <a:moveTo>
                  <a:pt x="0" y="0"/>
                </a:moveTo>
                <a:lnTo>
                  <a:pt x="3470031" y="0"/>
                </a:lnTo>
                <a:lnTo>
                  <a:pt x="34700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615016"/>
            <a:ext cx="6207329" cy="152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38"/>
              </a:lnSpc>
              <a:spcBef>
                <a:spcPct val="0"/>
              </a:spcBef>
            </a:pPr>
            <a:r>
              <a:rPr lang="en-US" b="true" sz="10123" spc="-303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Scrum++</a:t>
            </a:r>
          </a:p>
        </p:txBody>
      </p:sp>
      <p:graphicFrame>
        <p:nvGraphicFramePr>
          <p:cNvPr name="Object 19" id="19"/>
          <p:cNvGraphicFramePr/>
          <p:nvPr/>
        </p:nvGraphicFramePr>
        <p:xfrm>
          <a:off x="1028700" y="5942259"/>
          <a:ext cx="20116800" cy="1657350"/>
        </p:xfrm>
        <a:graphic>
          <a:graphicData uri="http://schemas.openxmlformats.org/presentationml/2006/ole">
            <p:oleObj imgW="24130000" imgH="5676900" r:id="rId12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63662" y="3995658"/>
            <a:ext cx="8219699" cy="82196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87" t="0" r="-25187" b="0"/>
              </a:stretch>
            </a:blipFill>
            <a:ln w="247650" cap="sq">
              <a:solidFill>
                <a:srgbClr val="6DBABB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true" flipV="false" rot="-2436592">
            <a:off x="11928142" y="1284456"/>
            <a:ext cx="1214961" cy="1159735"/>
          </a:xfrm>
          <a:custGeom>
            <a:avLst/>
            <a:gdLst/>
            <a:ahLst/>
            <a:cxnLst/>
            <a:rect r="r" b="b" t="t" l="l"/>
            <a:pathLst>
              <a:path h="1159735" w="1214961">
                <a:moveTo>
                  <a:pt x="1214961" y="0"/>
                </a:moveTo>
                <a:lnTo>
                  <a:pt x="0" y="0"/>
                </a:lnTo>
                <a:lnTo>
                  <a:pt x="0" y="1159735"/>
                </a:lnTo>
                <a:lnTo>
                  <a:pt x="1214961" y="1159735"/>
                </a:lnTo>
                <a:lnTo>
                  <a:pt x="12149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032357"/>
            <a:ext cx="897062" cy="513772"/>
          </a:xfrm>
          <a:custGeom>
            <a:avLst/>
            <a:gdLst/>
            <a:ahLst/>
            <a:cxnLst/>
            <a:rect r="r" b="b" t="t" l="l"/>
            <a:pathLst>
              <a:path h="513772" w="897062">
                <a:moveTo>
                  <a:pt x="0" y="0"/>
                </a:moveTo>
                <a:lnTo>
                  <a:pt x="897062" y="0"/>
                </a:lnTo>
                <a:lnTo>
                  <a:pt x="897062" y="513772"/>
                </a:lnTo>
                <a:lnTo>
                  <a:pt x="0" y="513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1124" y="8616890"/>
            <a:ext cx="641410" cy="641410"/>
          </a:xfrm>
          <a:custGeom>
            <a:avLst/>
            <a:gdLst/>
            <a:ahLst/>
            <a:cxnLst/>
            <a:rect r="r" b="b" t="t" l="l"/>
            <a:pathLst>
              <a:path h="641410" w="641410">
                <a:moveTo>
                  <a:pt x="0" y="0"/>
                </a:moveTo>
                <a:lnTo>
                  <a:pt x="641409" y="0"/>
                </a:lnTo>
                <a:lnTo>
                  <a:pt x="641409" y="641410"/>
                </a:lnTo>
                <a:lnTo>
                  <a:pt x="0" y="641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3546025"/>
            <a:ext cx="604090" cy="604090"/>
          </a:xfrm>
          <a:custGeom>
            <a:avLst/>
            <a:gdLst/>
            <a:ahLst/>
            <a:cxnLst/>
            <a:rect r="r" b="b" t="t" l="l"/>
            <a:pathLst>
              <a:path h="604090" w="604090">
                <a:moveTo>
                  <a:pt x="0" y="0"/>
                </a:moveTo>
                <a:lnTo>
                  <a:pt x="604090" y="0"/>
                </a:lnTo>
                <a:lnTo>
                  <a:pt x="604090" y="604090"/>
                </a:lnTo>
                <a:lnTo>
                  <a:pt x="0" y="604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8805" t="-53224" r="-35377" b="-52514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5508357"/>
            <a:ext cx="927090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Se trabajó con los 11 primeros casos de uso enfocados en la gestión de ficha clínica.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052808"/>
            <a:ext cx="10051301" cy="140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04"/>
              </a:lnSpc>
              <a:spcBef>
                <a:spcPct val="0"/>
              </a:spcBef>
            </a:pPr>
            <a:r>
              <a:rPr lang="en-US" b="true" sz="9200" spc="-276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Casos</a:t>
            </a:r>
            <a:r>
              <a:rPr lang="en-US" b="true" sz="9200" spc="-276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 de uso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057963">
            <a:off x="12567183" y="1155125"/>
            <a:ext cx="979786" cy="935250"/>
          </a:xfrm>
          <a:custGeom>
            <a:avLst/>
            <a:gdLst/>
            <a:ahLst/>
            <a:cxnLst/>
            <a:rect r="r" b="b" t="t" l="l"/>
            <a:pathLst>
              <a:path h="935250" w="979786">
                <a:moveTo>
                  <a:pt x="979786" y="0"/>
                </a:moveTo>
                <a:lnTo>
                  <a:pt x="0" y="0"/>
                </a:lnTo>
                <a:lnTo>
                  <a:pt x="0" y="935251"/>
                </a:lnTo>
                <a:lnTo>
                  <a:pt x="979786" y="935251"/>
                </a:lnTo>
                <a:lnTo>
                  <a:pt x="979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6444" y="8439391"/>
            <a:ext cx="690632" cy="395544"/>
          </a:xfrm>
          <a:custGeom>
            <a:avLst/>
            <a:gdLst/>
            <a:ahLst/>
            <a:cxnLst/>
            <a:rect r="r" b="b" t="t" l="l"/>
            <a:pathLst>
              <a:path h="395544" w="690632">
                <a:moveTo>
                  <a:pt x="0" y="0"/>
                </a:moveTo>
                <a:lnTo>
                  <a:pt x="690632" y="0"/>
                </a:lnTo>
                <a:lnTo>
                  <a:pt x="690632" y="395544"/>
                </a:lnTo>
                <a:lnTo>
                  <a:pt x="0" y="395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71124" y="8616890"/>
            <a:ext cx="641410" cy="641410"/>
          </a:xfrm>
          <a:custGeom>
            <a:avLst/>
            <a:gdLst/>
            <a:ahLst/>
            <a:cxnLst/>
            <a:rect r="r" b="b" t="t" l="l"/>
            <a:pathLst>
              <a:path h="641410" w="641410">
                <a:moveTo>
                  <a:pt x="0" y="0"/>
                </a:moveTo>
                <a:lnTo>
                  <a:pt x="641409" y="0"/>
                </a:lnTo>
                <a:lnTo>
                  <a:pt x="641409" y="641410"/>
                </a:lnTo>
                <a:lnTo>
                  <a:pt x="0" y="641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2219" y="3675921"/>
            <a:ext cx="514162" cy="514162"/>
          </a:xfrm>
          <a:custGeom>
            <a:avLst/>
            <a:gdLst/>
            <a:ahLst/>
            <a:cxnLst/>
            <a:rect r="r" b="b" t="t" l="l"/>
            <a:pathLst>
              <a:path h="514162" w="514162">
                <a:moveTo>
                  <a:pt x="0" y="0"/>
                </a:moveTo>
                <a:lnTo>
                  <a:pt x="514162" y="0"/>
                </a:lnTo>
                <a:lnTo>
                  <a:pt x="514162" y="514162"/>
                </a:lnTo>
                <a:lnTo>
                  <a:pt x="0" y="514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805" t="-53224" r="-35377" b="-52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25809" y="1452065"/>
            <a:ext cx="5836383" cy="7382869"/>
          </a:xfrm>
          <a:custGeom>
            <a:avLst/>
            <a:gdLst/>
            <a:ahLst/>
            <a:cxnLst/>
            <a:rect r="r" b="b" t="t" l="l"/>
            <a:pathLst>
              <a:path h="7382869" w="5836383">
                <a:moveTo>
                  <a:pt x="0" y="0"/>
                </a:moveTo>
                <a:lnTo>
                  <a:pt x="5836382" y="0"/>
                </a:lnTo>
                <a:lnTo>
                  <a:pt x="5836382" y="7382870"/>
                </a:lnTo>
                <a:lnTo>
                  <a:pt x="0" y="7382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48" r="0" b="0"/>
            </a:stretch>
          </a:blipFill>
          <a:ln w="38100" cap="sq">
            <a:solidFill>
              <a:srgbClr val="6BB6B8"/>
            </a:solidFill>
            <a:prstDash val="sysDot"/>
            <a:miter/>
          </a:ln>
        </p:spPr>
      </p:sp>
      <p:sp>
        <p:nvSpPr>
          <p:cNvPr name="Freeform 16" id="16"/>
          <p:cNvSpPr/>
          <p:nvPr/>
        </p:nvSpPr>
        <p:spPr>
          <a:xfrm flipH="true" flipV="false" rot="-2436592">
            <a:off x="1596870" y="6199927"/>
            <a:ext cx="889541" cy="849108"/>
          </a:xfrm>
          <a:custGeom>
            <a:avLst/>
            <a:gdLst/>
            <a:ahLst/>
            <a:cxnLst/>
            <a:rect r="r" b="b" t="t" l="l"/>
            <a:pathLst>
              <a:path h="849108" w="889541">
                <a:moveTo>
                  <a:pt x="889541" y="0"/>
                </a:moveTo>
                <a:lnTo>
                  <a:pt x="0" y="0"/>
                </a:lnTo>
                <a:lnTo>
                  <a:pt x="0" y="849108"/>
                </a:lnTo>
                <a:lnTo>
                  <a:pt x="889541" y="849108"/>
                </a:lnTo>
                <a:lnTo>
                  <a:pt x="8895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77425"/>
            <a:ext cx="18288000" cy="409575"/>
            <a:chOff x="0" y="0"/>
            <a:chExt cx="4816593" cy="10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09575"/>
            <a:chOff x="0" y="0"/>
            <a:chExt cx="4816593" cy="107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7872"/>
            </a:xfrm>
            <a:custGeom>
              <a:avLst/>
              <a:gdLst/>
              <a:ahLst/>
              <a:cxnLst/>
              <a:rect r="r" b="b" t="t" l="l"/>
              <a:pathLst>
                <a:path h="10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6BB6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174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96616" y="1784181"/>
            <a:ext cx="5031958" cy="148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70"/>
              </a:lnSpc>
              <a:spcBef>
                <a:spcPct val="0"/>
              </a:spcBef>
            </a:pPr>
            <a:r>
              <a:rPr lang="en-US" b="true" sz="9795" spc="-293">
                <a:solidFill>
                  <a:srgbClr val="E6802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Sprint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87973">
            <a:off x="15522054" y="6957463"/>
            <a:ext cx="656922" cy="627062"/>
          </a:xfrm>
          <a:custGeom>
            <a:avLst/>
            <a:gdLst/>
            <a:ahLst/>
            <a:cxnLst/>
            <a:rect r="r" b="b" t="t" l="l"/>
            <a:pathLst>
              <a:path h="627062" w="656922">
                <a:moveTo>
                  <a:pt x="0" y="0"/>
                </a:moveTo>
                <a:lnTo>
                  <a:pt x="656922" y="0"/>
                </a:lnTo>
                <a:lnTo>
                  <a:pt x="656922" y="627062"/>
                </a:lnTo>
                <a:lnTo>
                  <a:pt x="0" y="62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62014" y="1579162"/>
            <a:ext cx="697286" cy="697286"/>
          </a:xfrm>
          <a:custGeom>
            <a:avLst/>
            <a:gdLst/>
            <a:ahLst/>
            <a:cxnLst/>
            <a:rect r="r" b="b" t="t" l="l"/>
            <a:pathLst>
              <a:path h="697286" w="697286">
                <a:moveTo>
                  <a:pt x="0" y="0"/>
                </a:moveTo>
                <a:lnTo>
                  <a:pt x="697286" y="0"/>
                </a:lnTo>
                <a:lnTo>
                  <a:pt x="697286" y="697287"/>
                </a:lnTo>
                <a:lnTo>
                  <a:pt x="0" y="697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8550" y="2850066"/>
            <a:ext cx="558943" cy="558943"/>
          </a:xfrm>
          <a:custGeom>
            <a:avLst/>
            <a:gdLst/>
            <a:ahLst/>
            <a:cxnLst/>
            <a:rect r="r" b="b" t="t" l="l"/>
            <a:pathLst>
              <a:path h="558943" w="558943">
                <a:moveTo>
                  <a:pt x="0" y="0"/>
                </a:moveTo>
                <a:lnTo>
                  <a:pt x="558943" y="0"/>
                </a:lnTo>
                <a:lnTo>
                  <a:pt x="558943" y="558943"/>
                </a:lnTo>
                <a:lnTo>
                  <a:pt x="0" y="55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5143921" cy="688806"/>
            <a:chOff x="0" y="0"/>
            <a:chExt cx="6858561" cy="918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1839" cy="918408"/>
            </a:xfrm>
            <a:custGeom>
              <a:avLst/>
              <a:gdLst/>
              <a:ahLst/>
              <a:cxnLst/>
              <a:rect r="r" b="b" t="t" l="l"/>
              <a:pathLst>
                <a:path h="918408" w="2121839">
                  <a:moveTo>
                    <a:pt x="0" y="0"/>
                  </a:moveTo>
                  <a:lnTo>
                    <a:pt x="2121839" y="0"/>
                  </a:lnTo>
                  <a:lnTo>
                    <a:pt x="2121839" y="918408"/>
                  </a:lnTo>
                  <a:lnTo>
                    <a:pt x="0" y="918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8805" t="-53224" r="-35377" b="-52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86187" y="134211"/>
              <a:ext cx="4572374" cy="58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599" spc="129">
                  <a:solidFill>
                    <a:srgbClr val="F38420"/>
                  </a:solidFill>
                  <a:latin typeface="Hero Bold"/>
                  <a:ea typeface="Hero Bold"/>
                  <a:cs typeface="Hero Bold"/>
                  <a:sym typeface="Hero Bold"/>
                </a:rPr>
                <a:t>Club Entre Patitas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244177" y="1373103"/>
            <a:ext cx="6229306" cy="7885197"/>
          </a:xfrm>
          <a:custGeom>
            <a:avLst/>
            <a:gdLst/>
            <a:ahLst/>
            <a:cxnLst/>
            <a:rect r="r" b="b" t="t" l="l"/>
            <a:pathLst>
              <a:path h="7885197" w="6229306">
                <a:moveTo>
                  <a:pt x="0" y="0"/>
                </a:moveTo>
                <a:lnTo>
                  <a:pt x="6229306" y="0"/>
                </a:lnTo>
                <a:lnTo>
                  <a:pt x="6229306" y="7885197"/>
                </a:lnTo>
                <a:lnTo>
                  <a:pt x="0" y="7885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96616" y="3409009"/>
            <a:ext cx="6190261" cy="5849291"/>
          </a:xfrm>
          <a:custGeom>
            <a:avLst/>
            <a:gdLst/>
            <a:ahLst/>
            <a:cxnLst/>
            <a:rect r="r" b="b" t="t" l="l"/>
            <a:pathLst>
              <a:path h="5849291" w="6190261">
                <a:moveTo>
                  <a:pt x="0" y="0"/>
                </a:moveTo>
                <a:lnTo>
                  <a:pt x="6190261" y="0"/>
                </a:lnTo>
                <a:lnTo>
                  <a:pt x="6190261" y="5849291"/>
                </a:lnTo>
                <a:lnTo>
                  <a:pt x="0" y="58492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63" t="0" r="-2175" b="-142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87973">
            <a:off x="1077271" y="4465108"/>
            <a:ext cx="656922" cy="627062"/>
          </a:xfrm>
          <a:custGeom>
            <a:avLst/>
            <a:gdLst/>
            <a:ahLst/>
            <a:cxnLst/>
            <a:rect r="r" b="b" t="t" l="l"/>
            <a:pathLst>
              <a:path h="627062" w="656922">
                <a:moveTo>
                  <a:pt x="0" y="0"/>
                </a:moveTo>
                <a:lnTo>
                  <a:pt x="656923" y="0"/>
                </a:lnTo>
                <a:lnTo>
                  <a:pt x="656923" y="627062"/>
                </a:lnTo>
                <a:lnTo>
                  <a:pt x="0" y="62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DAGqeDyapVE</dc:identifier>
  <dcterms:modified xsi:type="dcterms:W3CDTF">2011-08-01T06:04:30Z</dcterms:modified>
  <cp:revision>1</cp:revision>
  <dc:title>Introducción</dc:title>
</cp:coreProperties>
</file>